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38404800" cx="38404800"/>
  <p:notesSz cx="6858000" cy="9144000"/>
  <p:embeddedFontLst>
    <p:embeddedFont>
      <p:font typeface="Average"/>
      <p:regular r:id="rId6"/>
    </p:embeddedFont>
    <p:embeddedFont>
      <p:font typeface="Oswald"/>
      <p:regular r:id="rId7"/>
      <p:bold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" roundtripDataSignature="AMtx7mhBNDAR0kV3zqIyg26ErWY8H4YK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font" Target="fonts/Average-regular.fntdata"/><Relationship Id="rId7" Type="http://schemas.openxmlformats.org/officeDocument/2006/relationships/font" Target="fonts/Oswald-regular.fntdata"/><Relationship Id="rId8" Type="http://schemas.openxmlformats.org/officeDocument/2006/relationships/font" Target="fonts/Oswa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there a rubric i can look at for this? because it seems like obviously since it’s a poster you highlight a limited number of things you touch on in the presentation so i just wanted to see if that impacted what u chose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do really enjoy how you have a good mix of images/diagrams because it breaks it up very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more of an aesthetic thing but if you are interested in adding borders under each heading (basically just making the border color visible and darker)  i can show you what i did for my poster which i ended up really liking (i can call u about it if you’d like)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7018654" y="5845176"/>
            <a:ext cx="24367493" cy="33124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15350808" y="14177329"/>
            <a:ext cx="32546293" cy="8281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-1451292" y="6136324"/>
            <a:ext cx="32546293" cy="24363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2880360" y="6285233"/>
            <a:ext cx="32644080" cy="13370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0"/>
              <a:buFont typeface="Calibri"/>
              <a:buNone/>
              <a:defRPr sz="2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4800600" y="20171413"/>
            <a:ext cx="28803600" cy="9272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0080"/>
              <a:buNone/>
              <a:defRPr sz="10080"/>
            </a:lvl1pPr>
            <a:lvl2pPr lvl="1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sz="8400"/>
            </a:lvl2pPr>
            <a:lvl3pPr lvl="2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None/>
              <a:defRPr sz="7560"/>
            </a:lvl3pPr>
            <a:lvl4pPr lvl="3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4pPr>
            <a:lvl5pPr lvl="4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5pPr>
            <a:lvl6pPr lvl="5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6pPr>
            <a:lvl7pPr lvl="6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7pPr>
            <a:lvl8pPr lvl="7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8pPr>
            <a:lvl9pPr lvl="8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620330" y="9574541"/>
            <a:ext cx="33124140" cy="159753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0"/>
              <a:buFont typeface="Calibri"/>
              <a:buNone/>
              <a:defRPr sz="2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620330" y="25701001"/>
            <a:ext cx="33124140" cy="8401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0080"/>
              <a:buNone/>
              <a:defRPr sz="1008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8400"/>
              <a:buNone/>
              <a:defRPr sz="8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7560"/>
              <a:buNone/>
              <a:defRPr sz="75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6720"/>
              <a:buNone/>
              <a:defRPr sz="671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640330" y="10223500"/>
            <a:ext cx="16322040" cy="2436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19442430" y="10223500"/>
            <a:ext cx="16322040" cy="2436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2645332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645336" y="9414513"/>
            <a:ext cx="16247028" cy="46139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0080"/>
              <a:buNone/>
              <a:defRPr b="1" sz="10080"/>
            </a:lvl1pPr>
            <a:lvl2pPr indent="-2286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b="1" sz="8400"/>
            </a:lvl2pPr>
            <a:lvl3pPr indent="-2286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None/>
              <a:defRPr b="1" sz="7560"/>
            </a:lvl3pPr>
            <a:lvl4pPr indent="-2286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4pPr>
            <a:lvl5pPr indent="-2286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5pPr>
            <a:lvl6pPr indent="-2286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6pPr>
            <a:lvl7pPr indent="-2286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7pPr>
            <a:lvl8pPr indent="-2286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8pPr>
            <a:lvl9pPr indent="-2286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645336" y="14028420"/>
            <a:ext cx="16247028" cy="20633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19442432" y="9414513"/>
            <a:ext cx="16327042" cy="46139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0080"/>
              <a:buNone/>
              <a:defRPr b="1" sz="10080"/>
            </a:lvl1pPr>
            <a:lvl2pPr indent="-2286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b="1" sz="8400"/>
            </a:lvl2pPr>
            <a:lvl3pPr indent="-2286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None/>
              <a:defRPr b="1" sz="7560"/>
            </a:lvl3pPr>
            <a:lvl4pPr indent="-2286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4pPr>
            <a:lvl5pPr indent="-2286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5pPr>
            <a:lvl6pPr indent="-2286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6pPr>
            <a:lvl7pPr indent="-2286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7pPr>
            <a:lvl8pPr indent="-2286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8pPr>
            <a:lvl9pPr indent="-2286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b="1" sz="6719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19442432" y="14028420"/>
            <a:ext cx="16327042" cy="20633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2645332" y="2560320"/>
            <a:ext cx="12386548" cy="8961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Calibri"/>
              <a:buNone/>
              <a:defRPr sz="1343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6327042" y="5529588"/>
            <a:ext cx="19442430" cy="272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8204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1pPr>
            <a:lvl2pPr indent="-97536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760"/>
              <a:buChar char="•"/>
              <a:defRPr sz="11760"/>
            </a:lvl2pPr>
            <a:lvl3pPr indent="-86868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80"/>
              <a:buChar char="•"/>
              <a:defRPr sz="10080"/>
            </a:lvl3pPr>
            <a:lvl4pPr indent="-7620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4pPr>
            <a:lvl5pPr indent="-7620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5pPr>
            <a:lvl6pPr indent="-7620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6pPr>
            <a:lvl7pPr indent="-7620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7pPr>
            <a:lvl8pPr indent="-7620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8pPr>
            <a:lvl9pPr indent="-7620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2645332" y="11521440"/>
            <a:ext cx="12386548" cy="21344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1pPr>
            <a:lvl2pPr indent="-2286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880"/>
              <a:buNone/>
              <a:defRPr sz="5880"/>
            </a:lvl2pPr>
            <a:lvl3pPr indent="-2286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3pPr>
            <a:lvl4pPr indent="-2286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indent="-2286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indent="-2286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indent="-2286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indent="-2286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indent="-2286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645332" y="2560320"/>
            <a:ext cx="12386548" cy="8961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Calibri"/>
              <a:buNone/>
              <a:defRPr sz="1343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6327042" y="5529588"/>
            <a:ext cx="1944243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645332" y="11521440"/>
            <a:ext cx="12386548" cy="21344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1pPr>
            <a:lvl2pPr indent="-228600" lvl="1" marL="914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880"/>
              <a:buNone/>
              <a:defRPr sz="5880"/>
            </a:lvl2pPr>
            <a:lvl3pPr indent="-228600" lvl="2" marL="1371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5040"/>
              <a:buNone/>
              <a:defRPr sz="5040"/>
            </a:lvl3pPr>
            <a:lvl4pPr indent="-228600" lvl="3" marL="1828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indent="-228600" lvl="4" marL="22860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indent="-228600" lvl="5" marL="2743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indent="-228600" lvl="6" marL="32004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indent="-228600" lvl="7" marL="36576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indent="-228600" lvl="8" marL="41148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80"/>
              <a:buFont typeface="Calibri"/>
              <a:buNone/>
              <a:defRPr b="0" i="0" sz="18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975360" lvl="0" marL="4572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1760"/>
              <a:buFont typeface="Arial"/>
              <a:buChar char="•"/>
              <a:defRPr b="0" i="0" sz="11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6868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b="0" i="0" sz="8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0866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0866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0866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0866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0866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08659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22" Type="http://schemas.openxmlformats.org/officeDocument/2006/relationships/image" Target="../media/image13.png"/><Relationship Id="rId21" Type="http://schemas.openxmlformats.org/officeDocument/2006/relationships/image" Target="../media/image15.png"/><Relationship Id="rId24" Type="http://schemas.openxmlformats.org/officeDocument/2006/relationships/image" Target="../media/image24.png"/><Relationship Id="rId2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26" Type="http://schemas.openxmlformats.org/officeDocument/2006/relationships/image" Target="../media/image22.png"/><Relationship Id="rId25" Type="http://schemas.openxmlformats.org/officeDocument/2006/relationships/image" Target="../media/image11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29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3" Type="http://schemas.openxmlformats.org/officeDocument/2006/relationships/image" Target="../media/image21.jpg"/><Relationship Id="rId12" Type="http://schemas.openxmlformats.org/officeDocument/2006/relationships/image" Target="../media/image7.jpg"/><Relationship Id="rId15" Type="http://schemas.openxmlformats.org/officeDocument/2006/relationships/image" Target="../media/image23.jpg"/><Relationship Id="rId14" Type="http://schemas.openxmlformats.org/officeDocument/2006/relationships/image" Target="../media/image17.png"/><Relationship Id="rId17" Type="http://schemas.openxmlformats.org/officeDocument/2006/relationships/image" Target="../media/image10.jpg"/><Relationship Id="rId16" Type="http://schemas.openxmlformats.org/officeDocument/2006/relationships/image" Target="../media/image14.jpg"/><Relationship Id="rId19" Type="http://schemas.openxmlformats.org/officeDocument/2006/relationships/image" Target="../media/image20.jpg"/><Relationship Id="rId18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title"/>
          </p:nvPr>
        </p:nvSpPr>
        <p:spPr>
          <a:xfrm>
            <a:off x="2625745" y="446661"/>
            <a:ext cx="33124140" cy="2984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</a:pPr>
            <a:r>
              <a:rPr lang="en-US" sz="11500"/>
              <a:t>The Dessert Club (Machine Learning)</a:t>
            </a:r>
            <a:br>
              <a:rPr lang="en-US" sz="10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/>
              <a:t>Noah Hargrove</a:t>
            </a: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5400"/>
              <a:t>Noah Aydin</a:t>
            </a:r>
            <a:br>
              <a:rPr lang="en-US" sz="5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COMP 401 Seminar, Kenyon College</a:t>
            </a:r>
            <a:endParaRPr/>
          </a:p>
        </p:txBody>
      </p:sp>
      <p:cxnSp>
        <p:nvCxnSpPr>
          <p:cNvPr id="85" name="Google Shape;85;p1"/>
          <p:cNvCxnSpPr/>
          <p:nvPr/>
        </p:nvCxnSpPr>
        <p:spPr>
          <a:xfrm>
            <a:off x="1242715" y="4195189"/>
            <a:ext cx="35890200" cy="0"/>
          </a:xfrm>
          <a:prstGeom prst="straightConnector1">
            <a:avLst/>
          </a:prstGeom>
          <a:noFill/>
          <a:ln cap="flat" cmpd="sng" w="3175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311" y="592656"/>
            <a:ext cx="2581299" cy="28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829581" y="4892503"/>
            <a:ext cx="11871039" cy="1459980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3074255" y="4892502"/>
            <a:ext cx="11963400" cy="1495421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Dessert Guesser</a:t>
            </a: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829580" y="13789934"/>
            <a:ext cx="11815405" cy="1525831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25460411" y="4928605"/>
            <a:ext cx="12203614" cy="1497986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5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25486200" y="31045588"/>
            <a:ext cx="12237398" cy="1618561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 / Acknowledgements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845323" y="23850600"/>
            <a:ext cx="10744800" cy="1609200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217775" y="6339288"/>
            <a:ext cx="117201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Dessert Guesser that: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■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Brings people together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■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in machine learning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■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information for AVI staff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■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for instructors of younger ages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to gather UI data from students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machine learning (ML) program - selected model, use UI data to train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Dessert Guesser from ML alg. on Web application using Flask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6037254" y="32891969"/>
            <a:ext cx="111756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Skon - Instructor,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consultant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Classmates - Feedback and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constructive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criticism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Vaughn Hajra, Casey Watkins - specific feedback and direction with ML.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Audience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Kenyon Students, AVI staff,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Instructors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youth.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to Maggie Murphree and Cecina Babich Morrow for loaning me graphics for this template.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5466925" y="6575889"/>
            <a:ext cx="12197100" cy="9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(ML) is a complex but 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tool for correct 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Dessert Club Dessert Guesser 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implements</a:t>
            </a:r>
            <a:r>
              <a:rPr b="1" lang="en-US" sz="7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Random Forest (RF) alg. to correctly classify (identify) Peirce desserts based on characteristics.</a:t>
            </a:r>
            <a:endParaRPr sz="100"/>
          </a:p>
        </p:txBody>
      </p:sp>
      <p:sp>
        <p:nvSpPr>
          <p:cNvPr id="96" name="Google Shape;96;p1"/>
          <p:cNvSpPr txBox="1"/>
          <p:nvPr/>
        </p:nvSpPr>
        <p:spPr>
          <a:xfrm>
            <a:off x="1105575" y="25576613"/>
            <a:ext cx="10482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Trivial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topic to bring people together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instructors of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like teachers/coaches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for AVI staff to improve desserts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in ML 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959925" y="35891850"/>
            <a:ext cx="23648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Data Flow</a:t>
            </a: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of data from User to a trained RF algorithm that can be 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into Dessert Guesser. Start with Web App → Google Sheet → Repl.it adding Noise (increase # obs) → CSV → Trained RF alg.</a:t>
            </a:r>
            <a:endParaRPr sz="700"/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0779" y="19371004"/>
            <a:ext cx="3070757" cy="5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01887" y="20605767"/>
            <a:ext cx="2468543" cy="51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39797" y="19153359"/>
            <a:ext cx="1603898" cy="100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87639" y="20407758"/>
            <a:ext cx="2708213" cy="9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25797115" y="22671859"/>
            <a:ext cx="11530200" cy="7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Construction: Builds multiple trees using random samples of data and features at each decision point, leads to prediction accuracy and stability.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Versatile and Robust: RF works for both regression and classification, handles different types of data, reduces overfitting by averaging results from multiple decision trees.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Char char="•"/>
            </a:pP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 Importance: Easily identifies which features are most influential in predicting outcomes, focuses on the most impactful data.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25560288" y="16083522"/>
            <a:ext cx="12129526" cy="1571715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chemeClr val="lt1">
                <a:alpha val="57647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 Alg.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2768425" y="15584450"/>
            <a:ext cx="12129600" cy="7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47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Char char="●"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application to collect data (~200 obs)</a:t>
            </a: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indent="-647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Char char="●"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sample size 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(~10,000 obs) 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noise for training ML</a:t>
            </a:r>
            <a:endParaRPr sz="6600">
              <a:latin typeface="Calibri"/>
              <a:ea typeface="Calibri"/>
              <a:cs typeface="Calibri"/>
              <a:sym typeface="Calibri"/>
            </a:endParaRPr>
          </a:p>
          <a:p>
            <a:pPr indent="-647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Char char="●"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ML alg. → Random Forest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7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Char char="●"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</a:t>
            </a: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ML alg into guesser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77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Char char="●"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guesser into Flask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3285076" y="13926450"/>
            <a:ext cx="1132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of Dessert Guesser</a:t>
            </a:r>
            <a:r>
              <a:rPr b="1"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demo of interface of complete dessert guesser using Flask.</a:t>
            </a:r>
            <a:endParaRPr sz="1100"/>
          </a:p>
        </p:txBody>
      </p:sp>
      <p:cxnSp>
        <p:nvCxnSpPr>
          <p:cNvPr id="106" name="Google Shape;106;p1"/>
          <p:cNvCxnSpPr/>
          <p:nvPr/>
        </p:nvCxnSpPr>
        <p:spPr>
          <a:xfrm flipH="1" rot="10800000">
            <a:off x="25574251" y="17358699"/>
            <a:ext cx="12089773" cy="58842"/>
          </a:xfrm>
          <a:prstGeom prst="straightConnector1">
            <a:avLst/>
          </a:prstGeom>
          <a:noFill/>
          <a:ln cap="flat" cmpd="sng" w="9525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"/>
          <p:cNvSpPr/>
          <p:nvPr/>
        </p:nvSpPr>
        <p:spPr>
          <a:xfrm>
            <a:off x="1270000" y="1270000"/>
            <a:ext cx="63500" cy="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Google Shape;108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34856" y="209948"/>
            <a:ext cx="3413797" cy="34579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959927" y="15987601"/>
            <a:ext cx="11285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System Architecture - Overview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325" y="17194179"/>
            <a:ext cx="1873239" cy="207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0265" y="16641261"/>
            <a:ext cx="1572612" cy="17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25701" y="16641280"/>
            <a:ext cx="1873242" cy="207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70604" y="20271612"/>
            <a:ext cx="1455626" cy="161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44482" y="20084986"/>
            <a:ext cx="1768310" cy="1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/>
          <p:nvPr/>
        </p:nvSpPr>
        <p:spPr>
          <a:xfrm rot="3913975">
            <a:off x="2254842" y="19370231"/>
            <a:ext cx="1043371" cy="4310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"/>
          <p:cNvSpPr/>
          <p:nvPr/>
        </p:nvSpPr>
        <p:spPr>
          <a:xfrm rot="-3214822">
            <a:off x="3313102" y="18659473"/>
            <a:ext cx="2786786" cy="4400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7042163" y="20572430"/>
            <a:ext cx="1246200" cy="46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"/>
          <p:cNvSpPr/>
          <p:nvPr/>
        </p:nvSpPr>
        <p:spPr>
          <a:xfrm rot="-3421361">
            <a:off x="9735460" y="18856185"/>
            <a:ext cx="1083580" cy="4373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1129165" y="19005543"/>
            <a:ext cx="138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Web app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Survey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2551083" y="22046701"/>
            <a:ext cx="109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UI data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5173392" y="21084712"/>
            <a:ext cx="234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Repl.it Implementation / Selection of Machine Learning*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7571951" y="22102537"/>
            <a:ext cx="351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Machine Learning Program*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0570007" y="18786757"/>
            <a:ext cx="199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Interactive dessert guesser on Flask*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0265" y="19492910"/>
            <a:ext cx="1572612" cy="17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/>
          <p:nvPr/>
        </p:nvSpPr>
        <p:spPr>
          <a:xfrm rot="5400922">
            <a:off x="5602896" y="18722878"/>
            <a:ext cx="11187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6946898" y="16937773"/>
            <a:ext cx="23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Repl.it increase / creating synthetic data with noise*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2855" y="15496128"/>
            <a:ext cx="1493242" cy="153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0224" y="9147198"/>
            <a:ext cx="9871350" cy="13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020902" y="10752386"/>
            <a:ext cx="8362990" cy="275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890056" y="6701184"/>
            <a:ext cx="8331782" cy="21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474442" y="17927267"/>
            <a:ext cx="6260910" cy="447253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"/>
          <p:cNvSpPr/>
          <p:nvPr/>
        </p:nvSpPr>
        <p:spPr>
          <a:xfrm>
            <a:off x="13074248" y="23850600"/>
            <a:ext cx="10744800" cy="1609200"/>
          </a:xfrm>
          <a:prstGeom prst="rect">
            <a:avLst/>
          </a:prstGeom>
          <a:solidFill>
            <a:srgbClr val="492F92"/>
          </a:solidFill>
          <a:ln cap="flat" cmpd="sng" w="12700">
            <a:solidFill>
              <a:srgbClr val="492F9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Flow</a:t>
            </a:r>
            <a:endParaRPr/>
          </a:p>
        </p:txBody>
      </p:sp>
      <p:sp>
        <p:nvSpPr>
          <p:cNvPr id="133" name="Google Shape;133;p1"/>
          <p:cNvSpPr txBox="1"/>
          <p:nvPr/>
        </p:nvSpPr>
        <p:spPr>
          <a:xfrm>
            <a:off x="13295888" y="25576625"/>
            <a:ext cx="104820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 - App script to Google Sheets (~200 obs)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Manipulation - Google Sheet to repl.it to csv, increase sample by adding noise to data ( ~10,000 obs)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- Use data with noise to train RF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Char char="●"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(Flask) - UI with website to flask code back to website output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9575" y="31884913"/>
            <a:ext cx="3513302" cy="363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 rotWithShape="1">
          <a:blip r:embed="rId20">
            <a:alphaModFix/>
          </a:blip>
          <a:srcRect b="0" l="0" r="42676" t="0"/>
          <a:stretch/>
        </p:blipFill>
        <p:spPr>
          <a:xfrm>
            <a:off x="4925013" y="32179050"/>
            <a:ext cx="4305623" cy="29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222641" y="32179047"/>
            <a:ext cx="3654574" cy="305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8754685" y="32435362"/>
            <a:ext cx="5419076" cy="25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4609052" y="32243854"/>
            <a:ext cx="3413799" cy="292129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/>
          <p:nvPr/>
        </p:nvSpPr>
        <p:spPr>
          <a:xfrm>
            <a:off x="3779525" y="33444175"/>
            <a:ext cx="16038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8966188" y="33444175"/>
            <a:ext cx="16038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13417088" y="33381250"/>
            <a:ext cx="16038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17667150" y="33381250"/>
            <a:ext cx="16038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1"/>
          <p:cNvGrpSpPr/>
          <p:nvPr/>
        </p:nvGrpSpPr>
        <p:grpSpPr>
          <a:xfrm>
            <a:off x="6771303" y="29647745"/>
            <a:ext cx="3654399" cy="2056151"/>
            <a:chOff x="4572000" y="2571061"/>
            <a:chExt cx="4571999" cy="2572439"/>
          </a:xfrm>
        </p:grpSpPr>
        <p:pic>
          <p:nvPicPr>
            <p:cNvPr id="144" name="Google Shape;144;p1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4572000" y="2571061"/>
              <a:ext cx="4571999" cy="2572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4743398" y="2842600"/>
              <a:ext cx="1317176" cy="14734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997655" y="29563043"/>
            <a:ext cx="3513298" cy="212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92929" y="105389"/>
            <a:ext cx="3654575" cy="339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6053558" y="18123959"/>
            <a:ext cx="3070749" cy="388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3916425" y="18260050"/>
            <a:ext cx="3654574" cy="36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9761758" y="6701177"/>
            <a:ext cx="1768325" cy="184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2018-10-02T15:18:11Z</dcterms:created>
  <dc:creator>Microsoft Office User</dc:creator>
</cp:coreProperties>
</file>